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4630400" cy="8229600"/>
  <p:notesSz cx="8229600" cy="14630400"/>
  <p:embeddedFontLst>
    <p:embeddedFont>
      <p:font typeface="Barlow" panose="00000500000000000000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0C10"/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2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866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208" y="1365918"/>
            <a:ext cx="5453714" cy="1681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Content-Based Image Retrieval Using Feature Detection</a:t>
            </a:r>
            <a:endParaRPr lang="en-US" sz="3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3754" y="1045375"/>
            <a:ext cx="884327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1"/>
          <p:cNvSpPr/>
          <p:nvPr/>
        </p:nvSpPr>
        <p:spPr>
          <a:xfrm>
            <a:off x="914208" y="3061411"/>
            <a:ext cx="5453714" cy="43235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This presentation explores the concept of Content-Based Image Retrieval (CBIR), a powerful technique that utilizes feature detection to search and retrieve images based on their visual content rather than textual descriptions.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Presented By,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 err="1">
                <a:solidFill>
                  <a:schemeClr val="bg1"/>
                </a:solidFill>
              </a:rPr>
              <a:t>Priyanshu</a:t>
            </a:r>
            <a:r>
              <a:rPr lang="en-US" dirty="0">
                <a:solidFill>
                  <a:schemeClr val="bg1"/>
                </a:solidFill>
              </a:rPr>
              <a:t> Bhardwaj – 220962390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Kirtan Desai – 220962428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Keshav Agrawal - 220962336</a:t>
            </a:r>
          </a:p>
        </p:txBody>
      </p:sp>
      <p:pic>
        <p:nvPicPr>
          <p:cNvPr id="1026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C4FD005-ED2D-8700-7102-6EF3B445A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99297" y="2203464"/>
            <a:ext cx="6400992" cy="3824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A3E47DC-3ACA-3F85-E763-3B9E53285F3A}"/>
              </a:ext>
            </a:extLst>
          </p:cNvPr>
          <p:cNvSpPr/>
          <p:nvPr/>
        </p:nvSpPr>
        <p:spPr>
          <a:xfrm>
            <a:off x="12348519" y="7547278"/>
            <a:ext cx="2141838" cy="634314"/>
          </a:xfrm>
          <a:prstGeom prst="round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1356" y="127039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Introduction to CBIR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1676400" y="2326481"/>
            <a:ext cx="30480" cy="4632722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1938873" y="2866549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1413927" y="260413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620381" y="2717244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5"/>
          <p:cNvSpPr/>
          <p:nvPr/>
        </p:nvSpPr>
        <p:spPr>
          <a:xfrm>
            <a:off x="3049429" y="257329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Growing Demand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3049429" y="3064312"/>
            <a:ext cx="102596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Exponential growth of digital images creates need for efficient retrieval systems.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1938873" y="4493062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1413927" y="423064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600140" y="4343757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2" name="Text 10"/>
          <p:cNvSpPr/>
          <p:nvPr/>
        </p:nvSpPr>
        <p:spPr>
          <a:xfrm>
            <a:off x="3049429" y="419981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Visual Content Focus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3049429" y="4690824"/>
            <a:ext cx="102596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CBIR retrieves images based on visual features rather than text metadata.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1938873" y="6119574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3"/>
          <p:cNvSpPr/>
          <p:nvPr/>
        </p:nvSpPr>
        <p:spPr>
          <a:xfrm>
            <a:off x="1413927" y="5857161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1595259" y="5970270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7" name="Text 15"/>
          <p:cNvSpPr/>
          <p:nvPr/>
        </p:nvSpPr>
        <p:spPr>
          <a:xfrm>
            <a:off x="3049429" y="58263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Feature Extraction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3049429" y="6317337"/>
            <a:ext cx="102596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Uses SIFT and ORB descriptors for robust, rotation-invariant feature extraction.</a:t>
            </a:r>
            <a:endParaRPr lang="en-US" sz="190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6A6E241-1B1C-665D-D67C-22EE77574B2F}"/>
              </a:ext>
            </a:extLst>
          </p:cNvPr>
          <p:cNvSpPr/>
          <p:nvPr/>
        </p:nvSpPr>
        <p:spPr>
          <a:xfrm>
            <a:off x="12348519" y="7547278"/>
            <a:ext cx="2141838" cy="634314"/>
          </a:xfrm>
          <a:prstGeom prst="round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203" y="1781056"/>
            <a:ext cx="6759470" cy="466748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1781056"/>
            <a:ext cx="55871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Evolution of CBIR Techniques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864037" y="3522940"/>
            <a:ext cx="55871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Early systems used color, texture, and shape for basic visual analysis.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864037" y="4590693"/>
            <a:ext cx="55871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 input refines search results to bridge the semantic gap.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864037" y="5658445"/>
            <a:ext cx="55871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CNNs extract high-level semantic features for improved accuracy.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74" y="472614"/>
            <a:ext cx="5091335" cy="701175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80058" y="861536"/>
            <a:ext cx="4404598" cy="550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Methodology</a:t>
            </a:r>
            <a:endParaRPr lang="en-US" sz="3450" dirty="0"/>
          </a:p>
        </p:txBody>
      </p:sp>
      <p:sp>
        <p:nvSpPr>
          <p:cNvPr id="5" name="Shape 1"/>
          <p:cNvSpPr/>
          <p:nvPr/>
        </p:nvSpPr>
        <p:spPr>
          <a:xfrm>
            <a:off x="6465927" y="1709261"/>
            <a:ext cx="22860" cy="5658803"/>
          </a:xfrm>
          <a:prstGeom prst="roundRect">
            <a:avLst>
              <a:gd name="adj" fmla="val 1300592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2"/>
          <p:cNvSpPr/>
          <p:nvPr/>
        </p:nvSpPr>
        <p:spPr>
          <a:xfrm>
            <a:off x="6677442" y="2143601"/>
            <a:ext cx="693658" cy="22860"/>
          </a:xfrm>
          <a:prstGeom prst="roundRect">
            <a:avLst>
              <a:gd name="adj" fmla="val 1300592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3"/>
          <p:cNvSpPr/>
          <p:nvPr/>
        </p:nvSpPr>
        <p:spPr>
          <a:xfrm>
            <a:off x="6254413" y="1932146"/>
            <a:ext cx="445889" cy="445889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4"/>
          <p:cNvSpPr/>
          <p:nvPr/>
        </p:nvSpPr>
        <p:spPr>
          <a:xfrm>
            <a:off x="6420148" y="2022872"/>
            <a:ext cx="114300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7567493" y="1907381"/>
            <a:ext cx="2202299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Preprocessing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7567493" y="2301478"/>
            <a:ext cx="6369248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Images resized to standard resolution for consistent feature extraction.</a:t>
            </a:r>
            <a:endParaRPr lang="en-US" sz="1550" dirty="0"/>
          </a:p>
        </p:txBody>
      </p:sp>
      <p:sp>
        <p:nvSpPr>
          <p:cNvPr id="11" name="Shape 7"/>
          <p:cNvSpPr/>
          <p:nvPr/>
        </p:nvSpPr>
        <p:spPr>
          <a:xfrm>
            <a:off x="6677442" y="3449241"/>
            <a:ext cx="693658" cy="22860"/>
          </a:xfrm>
          <a:prstGeom prst="roundRect">
            <a:avLst>
              <a:gd name="adj" fmla="val 1300592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8"/>
          <p:cNvSpPr/>
          <p:nvPr/>
        </p:nvSpPr>
        <p:spPr>
          <a:xfrm>
            <a:off x="6254413" y="3237786"/>
            <a:ext cx="445889" cy="445889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9"/>
          <p:cNvSpPr/>
          <p:nvPr/>
        </p:nvSpPr>
        <p:spPr>
          <a:xfrm>
            <a:off x="6403836" y="3328511"/>
            <a:ext cx="146923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050" dirty="0"/>
          </a:p>
        </p:txBody>
      </p:sp>
      <p:sp>
        <p:nvSpPr>
          <p:cNvPr id="14" name="Text 10"/>
          <p:cNvSpPr/>
          <p:nvPr/>
        </p:nvSpPr>
        <p:spPr>
          <a:xfrm>
            <a:off x="7567493" y="3213021"/>
            <a:ext cx="2202299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Feature Extraction</a:t>
            </a:r>
            <a:endParaRPr lang="en-US" sz="1700" dirty="0"/>
          </a:p>
        </p:txBody>
      </p:sp>
      <p:sp>
        <p:nvSpPr>
          <p:cNvPr id="15" name="Text 11"/>
          <p:cNvSpPr/>
          <p:nvPr/>
        </p:nvSpPr>
        <p:spPr>
          <a:xfrm>
            <a:off x="7567493" y="3607118"/>
            <a:ext cx="6369248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ORB detects key points and computes descriptors for compact representation.</a:t>
            </a:r>
            <a:endParaRPr lang="en-US" sz="1550" dirty="0"/>
          </a:p>
        </p:txBody>
      </p:sp>
      <p:sp>
        <p:nvSpPr>
          <p:cNvPr id="16" name="Shape 12"/>
          <p:cNvSpPr/>
          <p:nvPr/>
        </p:nvSpPr>
        <p:spPr>
          <a:xfrm>
            <a:off x="6677442" y="5072063"/>
            <a:ext cx="693658" cy="22860"/>
          </a:xfrm>
          <a:prstGeom prst="roundRect">
            <a:avLst>
              <a:gd name="adj" fmla="val 1300592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3"/>
          <p:cNvSpPr/>
          <p:nvPr/>
        </p:nvSpPr>
        <p:spPr>
          <a:xfrm>
            <a:off x="6254413" y="4860608"/>
            <a:ext cx="445889" cy="445889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4"/>
          <p:cNvSpPr/>
          <p:nvPr/>
        </p:nvSpPr>
        <p:spPr>
          <a:xfrm>
            <a:off x="6399907" y="4951333"/>
            <a:ext cx="154781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050" dirty="0"/>
          </a:p>
        </p:txBody>
      </p:sp>
      <p:sp>
        <p:nvSpPr>
          <p:cNvPr id="19" name="Text 15"/>
          <p:cNvSpPr/>
          <p:nvPr/>
        </p:nvSpPr>
        <p:spPr>
          <a:xfrm>
            <a:off x="7567493" y="4835843"/>
            <a:ext cx="2202299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Indexing</a:t>
            </a:r>
            <a:endParaRPr lang="en-US" sz="1700" dirty="0"/>
          </a:p>
        </p:txBody>
      </p:sp>
      <p:sp>
        <p:nvSpPr>
          <p:cNvPr id="20" name="Text 16"/>
          <p:cNvSpPr/>
          <p:nvPr/>
        </p:nvSpPr>
        <p:spPr>
          <a:xfrm>
            <a:off x="7567493" y="5229939"/>
            <a:ext cx="6369248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Feature vectors stored using Nearest Neighbors index for fast retrieval.</a:t>
            </a:r>
            <a:endParaRPr lang="en-US" sz="1550" dirty="0"/>
          </a:p>
        </p:txBody>
      </p:sp>
      <p:sp>
        <p:nvSpPr>
          <p:cNvPr id="21" name="Shape 17"/>
          <p:cNvSpPr/>
          <p:nvPr/>
        </p:nvSpPr>
        <p:spPr>
          <a:xfrm>
            <a:off x="6677442" y="6377702"/>
            <a:ext cx="693658" cy="22860"/>
          </a:xfrm>
          <a:prstGeom prst="roundRect">
            <a:avLst>
              <a:gd name="adj" fmla="val 1300592"/>
            </a:avLst>
          </a:prstGeom>
          <a:solidFill>
            <a:srgbClr val="0912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18"/>
          <p:cNvSpPr/>
          <p:nvPr/>
        </p:nvSpPr>
        <p:spPr>
          <a:xfrm>
            <a:off x="6254413" y="6166247"/>
            <a:ext cx="445889" cy="445889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3" name="Text 19"/>
          <p:cNvSpPr/>
          <p:nvPr/>
        </p:nvSpPr>
        <p:spPr>
          <a:xfrm>
            <a:off x="6402645" y="6256973"/>
            <a:ext cx="14930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050" dirty="0"/>
          </a:p>
        </p:txBody>
      </p:sp>
      <p:sp>
        <p:nvSpPr>
          <p:cNvPr id="24" name="Text 20"/>
          <p:cNvSpPr/>
          <p:nvPr/>
        </p:nvSpPr>
        <p:spPr>
          <a:xfrm>
            <a:off x="7567493" y="6141482"/>
            <a:ext cx="2202299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Query Matching</a:t>
            </a:r>
            <a:endParaRPr lang="en-US" sz="1700" dirty="0"/>
          </a:p>
        </p:txBody>
      </p:sp>
      <p:sp>
        <p:nvSpPr>
          <p:cNvPr id="25" name="Text 21"/>
          <p:cNvSpPr/>
          <p:nvPr/>
        </p:nvSpPr>
        <p:spPr>
          <a:xfrm>
            <a:off x="7567493" y="6535579"/>
            <a:ext cx="6369248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Query image features compared to indexed vectors using Euclidean distance.</a:t>
            </a:r>
            <a:endParaRPr lang="en-US" sz="155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33243B7-34FA-6290-A7E5-F3FE6607D061}"/>
              </a:ext>
            </a:extLst>
          </p:cNvPr>
          <p:cNvSpPr/>
          <p:nvPr/>
        </p:nvSpPr>
        <p:spPr>
          <a:xfrm>
            <a:off x="12348519" y="7547278"/>
            <a:ext cx="2141838" cy="634314"/>
          </a:xfrm>
          <a:prstGeom prst="round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gradFill flip="none" rotWithShape="1">
          <a:gsLst>
            <a:gs pos="0">
              <a:srgbClr val="070614"/>
            </a:gs>
            <a:gs pos="48000">
              <a:schemeClr val="bg2">
                <a:lumMod val="10000"/>
              </a:schemeClr>
            </a:gs>
            <a:gs pos="100000">
              <a:srgbClr val="0070C0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1356" y="2464832"/>
            <a:ext cx="603789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Implementation Details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321356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Technologies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1321356" y="4357449"/>
            <a:ext cx="35939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Python and OpenCV for image processing. Sklearn for nearest neighbor matching.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525095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API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525095" y="4357449"/>
            <a:ext cx="359390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Flask used to create RESTful API for system interaction.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728835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Frontend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728835" y="4357449"/>
            <a:ext cx="35939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JavaScript interface for uploading query images and viewing results.</a:t>
            </a:r>
            <a:endParaRPr lang="en-US" sz="19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9C50AF5-6BA4-FCD3-5E16-2821B9AAAF26}"/>
              </a:ext>
            </a:extLst>
          </p:cNvPr>
          <p:cNvSpPr/>
          <p:nvPr/>
        </p:nvSpPr>
        <p:spPr>
          <a:xfrm>
            <a:off x="12348519" y="7547278"/>
            <a:ext cx="2141838" cy="634314"/>
          </a:xfrm>
          <a:prstGeom prst="round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A655465F-6811-FBA1-F8FD-BEA7DD9A3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5430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90C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39684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Experimental Results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73057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70491" y="2843689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7305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Dataset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22159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200 images (100 per category) of cars and flowers.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414111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50250" y="4254222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666280" y="41411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Retrieval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666280" y="4632127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Top three similar images retrieved from both categories.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55164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1045369" y="5664756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55164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Performance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6042660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 accuracy in classification and retrieval. Average query time: 2.5 seconds.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4E1299-5404-0935-9872-1C8831D58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315" y="1630077"/>
            <a:ext cx="11035615" cy="6182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A819F4-8869-45DC-E809-73C7F58972B7}"/>
              </a:ext>
            </a:extLst>
          </p:cNvPr>
          <p:cNvSpPr txBox="1"/>
          <p:nvPr/>
        </p:nvSpPr>
        <p:spPr>
          <a:xfrm>
            <a:off x="1875315" y="417443"/>
            <a:ext cx="25841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Results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88BC93D-E200-6012-6202-C6EBECF9A723}"/>
              </a:ext>
            </a:extLst>
          </p:cNvPr>
          <p:cNvSpPr/>
          <p:nvPr/>
        </p:nvSpPr>
        <p:spPr>
          <a:xfrm>
            <a:off x="12488562" y="7547278"/>
            <a:ext cx="2141838" cy="634314"/>
          </a:xfrm>
          <a:prstGeom prst="round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9419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5430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21356" y="2399109"/>
            <a:ext cx="715268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Discussion and Future Work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321356" y="3455194"/>
            <a:ext cx="5870496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98652" y="373249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Efficiency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598652" y="4223504"/>
            <a:ext cx="53159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ORB and Nearest Neighbors balance accuracy and computational efficiency.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7438668" y="3455194"/>
            <a:ext cx="5870496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715964" y="373249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Scalability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715964" y="4223504"/>
            <a:ext cx="53159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Brute-force search may limit performance on larger datasets.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321356" y="5537716"/>
            <a:ext cx="5870496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598652" y="58150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Improvements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598652" y="6306026"/>
            <a:ext cx="53159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Consider ANN algorithms or dimensionality reduction for optimization.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7438668" y="5537716"/>
            <a:ext cx="5870496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715964" y="58150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Deep Learning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715964" y="6306026"/>
            <a:ext cx="53159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 CNN features to enhance accuracy for complex datasets.</a:t>
            </a:r>
            <a:endParaRPr lang="en-US" sz="19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9D367CF-6E3F-1919-7D75-F81C5734FB9F}"/>
              </a:ext>
            </a:extLst>
          </p:cNvPr>
          <p:cNvSpPr/>
          <p:nvPr/>
        </p:nvSpPr>
        <p:spPr>
          <a:xfrm>
            <a:off x="12348519" y="7547278"/>
            <a:ext cx="2141838" cy="634314"/>
          </a:xfrm>
          <a:prstGeom prst="round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181" y="856655"/>
            <a:ext cx="4369594" cy="546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Conclusion</a:t>
            </a:r>
            <a:endParaRPr lang="en-US" sz="3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181" y="1697712"/>
            <a:ext cx="491490" cy="491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8181" y="2385774"/>
            <a:ext cx="2184797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Effective Retrieval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688181" y="2776657"/>
            <a:ext cx="7767637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CBIR system demonstrates high accuracy using traditional feature extraction techniques.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181" y="3681174"/>
            <a:ext cx="491490" cy="49149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8181" y="4369237"/>
            <a:ext cx="2184797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Potential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688181" y="4760119"/>
            <a:ext cx="7767637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Hybrid models combining traditional and deep learning approaches could further enhance performance.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181" y="5979319"/>
            <a:ext cx="491490" cy="49149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8181" y="6667381"/>
            <a:ext cx="2184797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Scalability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688181" y="7058263"/>
            <a:ext cx="7767637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Advanced indexing techniques needed for larger datasets and real-time applications.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374</Words>
  <Application>Microsoft Office PowerPoint</Application>
  <PresentationFormat>Custom</PresentationFormat>
  <Paragraphs>78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Barlow</vt:lpstr>
      <vt:lpstr>Spline Sans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KESHAV - 122148659 - MITMPL</cp:lastModifiedBy>
  <cp:revision>3</cp:revision>
  <dcterms:created xsi:type="dcterms:W3CDTF">2024-11-07T04:47:42Z</dcterms:created>
  <dcterms:modified xsi:type="dcterms:W3CDTF">2024-11-07T06:05:11Z</dcterms:modified>
</cp:coreProperties>
</file>